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notesMasterIdLst>
    <p:notesMasterId r:id="rId11"/>
  </p:notes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16"/>
    <p:restoredTop sz="97872"/>
  </p:normalViewPr>
  <p:slideViewPr>
    <p:cSldViewPr snapToGrid="0">
      <p:cViewPr varScale="1">
        <p:scale>
          <a:sx n="227" d="100"/>
          <a:sy n="227" d="100"/>
        </p:scale>
        <p:origin x="2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F9E3C4-88CD-A045-9EE2-41C941A14E7C}" type="datetimeFigureOut">
              <a:rPr lang="nl-BE" smtClean="0"/>
              <a:t>25/01/2024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233F86-638F-314A-BC97-3BDD9A7A897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33935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233F86-638F-314A-BC97-3BDD9A7A8978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37436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18ADC-EFDD-10E8-3214-3D0625D4B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65F5F5E3-A946-BFCB-9DA8-B1DDC8592A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1FDD5098-74C3-E0B1-7395-9E628ABF50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0F898FF-4767-FA96-7FFA-48811490BE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233F86-638F-314A-BC97-3BDD9A7A8978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02299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233F86-638F-314A-BC97-3BDD9A7A8978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42071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157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3460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217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9885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0866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834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3474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4474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8295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0074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8012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042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2896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8773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8719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6776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1141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8632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  <p:sldLayoutId id="2147483794" r:id="rId17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570158-7AE5-9E57-7CCB-622FBF357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3424" y="367552"/>
            <a:ext cx="7197726" cy="2421464"/>
          </a:xfrm>
        </p:spPr>
        <p:txBody>
          <a:bodyPr anchor="ctr"/>
          <a:lstStyle/>
          <a:p>
            <a:r>
              <a:rPr lang="nl-BE" dirty="0">
                <a:latin typeface="+mn-lt"/>
              </a:rPr>
              <a:t>Need for increased cybersecurity today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EC0EE09-F86B-278E-5099-D4DE004818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6870" y="4582956"/>
            <a:ext cx="7197726" cy="1405467"/>
          </a:xfrm>
        </p:spPr>
        <p:txBody>
          <a:bodyPr anchor="ctr">
            <a:normAutofit/>
          </a:bodyPr>
          <a:lstStyle/>
          <a:p>
            <a:pPr algn="l"/>
            <a:r>
              <a:rPr lang="nl-BE" sz="4800" dirty="0">
                <a:latin typeface="+mj-lt"/>
              </a:rPr>
              <a:t>Alexander Bal</a:t>
            </a:r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8CB4C59F-95B6-18FB-0146-B2159E6801AE}"/>
              </a:ext>
            </a:extLst>
          </p:cNvPr>
          <p:cNvGrpSpPr/>
          <p:nvPr/>
        </p:nvGrpSpPr>
        <p:grpSpPr>
          <a:xfrm>
            <a:off x="286870" y="367552"/>
            <a:ext cx="2662518" cy="2402542"/>
            <a:chOff x="179294" y="215152"/>
            <a:chExt cx="2662518" cy="2402542"/>
          </a:xfrm>
          <a:solidFill>
            <a:srgbClr val="0070C0"/>
          </a:solidFill>
          <a:effectLst>
            <a:glow rad="255933">
              <a:srgbClr val="0070C0">
                <a:alpha val="70000"/>
              </a:srgbClr>
            </a:glow>
          </a:effectLst>
        </p:grpSpPr>
        <p:sp>
          <p:nvSpPr>
            <p:cNvPr id="15" name="Half kader 14">
              <a:extLst>
                <a:ext uri="{FF2B5EF4-FFF2-40B4-BE49-F238E27FC236}">
                  <a16:creationId xmlns:a16="http://schemas.microsoft.com/office/drawing/2014/main" id="{10F0DB1C-FB02-67B5-D8E8-099D398AC596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6" name="Half kader 15">
              <a:extLst>
                <a:ext uri="{FF2B5EF4-FFF2-40B4-BE49-F238E27FC236}">
                  <a16:creationId xmlns:a16="http://schemas.microsoft.com/office/drawing/2014/main" id="{B54C022B-1657-1E36-C82B-3F56D764DC4B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22693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9103A-AA59-41CC-3E9A-ED38CA0BB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ep 13">
            <a:extLst>
              <a:ext uri="{FF2B5EF4-FFF2-40B4-BE49-F238E27FC236}">
                <a16:creationId xmlns:a16="http://schemas.microsoft.com/office/drawing/2014/main" id="{AEBB512F-8805-BD13-C13A-3574B137EE4E}"/>
              </a:ext>
            </a:extLst>
          </p:cNvPr>
          <p:cNvGrpSpPr/>
          <p:nvPr/>
        </p:nvGrpSpPr>
        <p:grpSpPr>
          <a:xfrm>
            <a:off x="286870" y="367552"/>
            <a:ext cx="2662518" cy="2402542"/>
            <a:chOff x="179294" y="215152"/>
            <a:chExt cx="2662518" cy="2402542"/>
          </a:xfrm>
          <a:solidFill>
            <a:srgbClr val="0070C0"/>
          </a:solidFill>
          <a:effectLst>
            <a:glow rad="255933">
              <a:srgbClr val="0070C0">
                <a:alpha val="70000"/>
              </a:srgbClr>
            </a:glow>
          </a:effectLst>
        </p:grpSpPr>
        <p:sp>
          <p:nvSpPr>
            <p:cNvPr id="15" name="Half kader 14">
              <a:extLst>
                <a:ext uri="{FF2B5EF4-FFF2-40B4-BE49-F238E27FC236}">
                  <a16:creationId xmlns:a16="http://schemas.microsoft.com/office/drawing/2014/main" id="{376F8CF0-FFFB-8A46-B553-5340229567F1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6" name="Half kader 15">
              <a:extLst>
                <a:ext uri="{FF2B5EF4-FFF2-40B4-BE49-F238E27FC236}">
                  <a16:creationId xmlns:a16="http://schemas.microsoft.com/office/drawing/2014/main" id="{38073147-FF08-2199-5935-68BC7741E188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622A3918-155A-93FA-7A7E-617AA604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nl-BE" dirty="0">
                <a:latin typeface="+mn-lt"/>
              </a:rPr>
              <a:t>Table of contents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24D6FCD-1276-3770-28D8-F5A39C48A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nl-BE" dirty="0"/>
              <a:t>An example of a data breach</a:t>
            </a:r>
          </a:p>
          <a:p>
            <a:pPr marL="342900" indent="-342900">
              <a:buFont typeface="+mj-lt"/>
              <a:buAutoNum type="arabicPeriod"/>
            </a:pPr>
            <a:r>
              <a:rPr lang="nl-BE" dirty="0"/>
              <a:t>Why we need cybersecurity</a:t>
            </a:r>
          </a:p>
          <a:p>
            <a:pPr marL="342900" indent="-342900">
              <a:buFont typeface="+mj-lt"/>
              <a:buAutoNum type="arabicPeriod"/>
            </a:pPr>
            <a:r>
              <a:rPr lang="nl-BE" dirty="0"/>
              <a:t>How to minimize the risk of cyberattacks</a:t>
            </a:r>
          </a:p>
          <a:p>
            <a:pPr marL="342900" indent="-342900">
              <a:buFont typeface="+mj-lt"/>
              <a:buAutoNum type="arabicPeriod"/>
            </a:pPr>
            <a:r>
              <a:rPr lang="nl-BE" dirty="0"/>
              <a:t>A brief summary</a:t>
            </a:r>
          </a:p>
          <a:p>
            <a:pPr marL="342900" indent="-342900">
              <a:buFont typeface="+mj-lt"/>
              <a:buAutoNum type="arabicPeriod"/>
            </a:pPr>
            <a:r>
              <a:rPr lang="nl-BE" dirty="0"/>
              <a:t>Q&amp;A</a:t>
            </a:r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7A603637-2E39-4340-799C-08E5FB822A00}"/>
              </a:ext>
            </a:extLst>
          </p:cNvPr>
          <p:cNvGrpSpPr/>
          <p:nvPr/>
        </p:nvGrpSpPr>
        <p:grpSpPr>
          <a:xfrm>
            <a:off x="8618632" y="4087906"/>
            <a:ext cx="2662518" cy="2402542"/>
            <a:chOff x="179294" y="215152"/>
            <a:chExt cx="2662518" cy="2402542"/>
          </a:xfrm>
          <a:blipFill>
            <a:blip r:embed="rId3"/>
            <a:stretch>
              <a:fillRect/>
            </a:stretch>
          </a:blipFill>
          <a:effectLst>
            <a:glow>
              <a:srgbClr val="0070C0"/>
            </a:glow>
          </a:effectLst>
        </p:grpSpPr>
        <p:sp>
          <p:nvSpPr>
            <p:cNvPr id="10" name="Half kader 9">
              <a:extLst>
                <a:ext uri="{FF2B5EF4-FFF2-40B4-BE49-F238E27FC236}">
                  <a16:creationId xmlns:a16="http://schemas.microsoft.com/office/drawing/2014/main" id="{4B34AB94-2886-01C8-F482-BC86A28659CA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2" name="Half kader 11">
              <a:extLst>
                <a:ext uri="{FF2B5EF4-FFF2-40B4-BE49-F238E27FC236}">
                  <a16:creationId xmlns:a16="http://schemas.microsoft.com/office/drawing/2014/main" id="{6AB49379-5A75-13F0-04D2-EBFDE2CB7368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74475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74C5DC-CFCA-978A-7D17-80A4CFE17E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inhoud 17">
            <a:extLst>
              <a:ext uri="{FF2B5EF4-FFF2-40B4-BE49-F238E27FC236}">
                <a16:creationId xmlns:a16="http://schemas.microsoft.com/office/drawing/2014/main" id="{BD8A8469-4D6C-DA06-ACAE-9BD0B776DD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r>
              <a:rPr lang="nl-BE" sz="2800" dirty="0"/>
              <a:t>200 million users affected</a:t>
            </a:r>
          </a:p>
          <a:p>
            <a:r>
              <a:rPr lang="nl-BE" sz="2800" dirty="0"/>
              <a:t>Leaked email adresses</a:t>
            </a:r>
          </a:p>
          <a:p>
            <a:r>
              <a:rPr lang="nl-BE" sz="2800" dirty="0"/>
              <a:t>Phishing and doxxing</a:t>
            </a:r>
          </a:p>
        </p:txBody>
      </p:sp>
      <p:pic>
        <p:nvPicPr>
          <p:cNvPr id="21" name="Tijdelijke aanduiding voor inhoud 20" descr="Afbeelding met tekst, silhouet&#10;&#10;Automatisch gegenereerde beschrijving">
            <a:extLst>
              <a:ext uri="{FF2B5EF4-FFF2-40B4-BE49-F238E27FC236}">
                <a16:creationId xmlns:a16="http://schemas.microsoft.com/office/drawing/2014/main" id="{FBD7296C-9ED9-812B-683B-207A9393C9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709647" y="280280"/>
            <a:ext cx="3571503" cy="4466774"/>
          </a:xfrm>
        </p:spPr>
      </p:pic>
      <p:grpSp>
        <p:nvGrpSpPr>
          <p:cNvPr id="13" name="Groep 12">
            <a:extLst>
              <a:ext uri="{FF2B5EF4-FFF2-40B4-BE49-F238E27FC236}">
                <a16:creationId xmlns:a16="http://schemas.microsoft.com/office/drawing/2014/main" id="{5A8BEAB1-77F0-5E0F-7DEC-6A02430D3FDB}"/>
              </a:ext>
            </a:extLst>
          </p:cNvPr>
          <p:cNvGrpSpPr>
            <a:grpSpLocks noChangeAspect="1"/>
          </p:cNvGrpSpPr>
          <p:nvPr/>
        </p:nvGrpSpPr>
        <p:grpSpPr>
          <a:xfrm>
            <a:off x="685802" y="280280"/>
            <a:ext cx="1065600" cy="1065600"/>
            <a:chOff x="179294" y="215152"/>
            <a:chExt cx="2662518" cy="2402542"/>
          </a:xfrm>
          <a:blipFill>
            <a:blip r:embed="rId4"/>
            <a:stretch>
              <a:fillRect/>
            </a:stretch>
          </a:blipFill>
          <a:effectLst>
            <a:glow>
              <a:srgbClr val="0070C0"/>
            </a:glow>
          </a:effectLst>
        </p:grpSpPr>
        <p:sp>
          <p:nvSpPr>
            <p:cNvPr id="10" name="Half kader 9">
              <a:extLst>
                <a:ext uri="{FF2B5EF4-FFF2-40B4-BE49-F238E27FC236}">
                  <a16:creationId xmlns:a16="http://schemas.microsoft.com/office/drawing/2014/main" id="{3CFC7430-DE99-803F-D5AF-B5BD4414004B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  <p:sp>
          <p:nvSpPr>
            <p:cNvPr id="12" name="Half kader 11">
              <a:extLst>
                <a:ext uri="{FF2B5EF4-FFF2-40B4-BE49-F238E27FC236}">
                  <a16:creationId xmlns:a16="http://schemas.microsoft.com/office/drawing/2014/main" id="{C05CE0F9-12F7-7AA9-6B9B-DA149C459DB1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:a16="http://schemas.microsoft.com/office/drawing/2014/main" id="{789E8890-DFC1-3542-6A53-9E4AA457F0EF}"/>
              </a:ext>
            </a:extLst>
          </p:cNvPr>
          <p:cNvGrpSpPr>
            <a:grpSpLocks noChangeAspect="1"/>
          </p:cNvGrpSpPr>
          <p:nvPr/>
        </p:nvGrpSpPr>
        <p:grpSpPr>
          <a:xfrm>
            <a:off x="10216143" y="5512120"/>
            <a:ext cx="1065007" cy="1065600"/>
            <a:chOff x="179294" y="215152"/>
            <a:chExt cx="2662518" cy="2402542"/>
          </a:xfrm>
          <a:solidFill>
            <a:srgbClr val="0070C0"/>
          </a:solidFill>
          <a:effectLst>
            <a:glow rad="255933">
              <a:srgbClr val="0070C0">
                <a:alpha val="70000"/>
              </a:srgbClr>
            </a:glow>
          </a:effectLst>
        </p:grpSpPr>
        <p:sp>
          <p:nvSpPr>
            <p:cNvPr id="15" name="Half kader 14">
              <a:extLst>
                <a:ext uri="{FF2B5EF4-FFF2-40B4-BE49-F238E27FC236}">
                  <a16:creationId xmlns:a16="http://schemas.microsoft.com/office/drawing/2014/main" id="{9BC6FEBA-D22D-CF38-B05E-F80EBCD92275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6" name="Half kader 15">
              <a:extLst>
                <a:ext uri="{FF2B5EF4-FFF2-40B4-BE49-F238E27FC236}">
                  <a16:creationId xmlns:a16="http://schemas.microsoft.com/office/drawing/2014/main" id="{85473D12-53C7-10AB-98FE-1D13CC34FB69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63172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39FEFC-BC2E-F50D-08E3-D53B90248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C54EF45-2BCB-0F76-13EB-D6F7CBF8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Why do we need cybersecurity?</a:t>
            </a:r>
          </a:p>
        </p:txBody>
      </p:sp>
      <p:sp>
        <p:nvSpPr>
          <p:cNvPr id="18" name="Tijdelijke aanduiding voor inhoud 17">
            <a:extLst>
              <a:ext uri="{FF2B5EF4-FFF2-40B4-BE49-F238E27FC236}">
                <a16:creationId xmlns:a16="http://schemas.microsoft.com/office/drawing/2014/main" id="{7D2D082E-C489-4B25-E37E-AEF84890B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nl-BE" sz="2800" dirty="0"/>
              <a:t>Preventing attacks</a:t>
            </a:r>
          </a:p>
          <a:p>
            <a:r>
              <a:rPr lang="nl-BE" sz="2800" dirty="0"/>
              <a:t>User data protection</a:t>
            </a:r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1F59B8A-B32F-461A-6F50-3E7BF7B82AD2}"/>
              </a:ext>
            </a:extLst>
          </p:cNvPr>
          <p:cNvGrpSpPr>
            <a:grpSpLocks noChangeAspect="1"/>
          </p:cNvGrpSpPr>
          <p:nvPr/>
        </p:nvGrpSpPr>
        <p:grpSpPr>
          <a:xfrm>
            <a:off x="10216800" y="5511600"/>
            <a:ext cx="1065600" cy="1065600"/>
            <a:chOff x="179294" y="215152"/>
            <a:chExt cx="2662518" cy="2402542"/>
          </a:xfrm>
          <a:blipFill>
            <a:blip r:embed="rId2"/>
            <a:stretch>
              <a:fillRect/>
            </a:stretch>
          </a:blipFill>
          <a:effectLst>
            <a:glow>
              <a:srgbClr val="0070C0"/>
            </a:glow>
          </a:effectLst>
        </p:grpSpPr>
        <p:sp>
          <p:nvSpPr>
            <p:cNvPr id="10" name="Half kader 9">
              <a:extLst>
                <a:ext uri="{FF2B5EF4-FFF2-40B4-BE49-F238E27FC236}">
                  <a16:creationId xmlns:a16="http://schemas.microsoft.com/office/drawing/2014/main" id="{5B4702CC-C2F1-0FB6-11E3-9B1760702986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  <p:sp>
          <p:nvSpPr>
            <p:cNvPr id="12" name="Half kader 11">
              <a:extLst>
                <a:ext uri="{FF2B5EF4-FFF2-40B4-BE49-F238E27FC236}">
                  <a16:creationId xmlns:a16="http://schemas.microsoft.com/office/drawing/2014/main" id="{3DC65E9A-F7DF-FD38-386A-9AB5EFF2135C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:a16="http://schemas.microsoft.com/office/drawing/2014/main" id="{28937310-639E-85D4-3B61-BD10396D5549}"/>
              </a:ext>
            </a:extLst>
          </p:cNvPr>
          <p:cNvGrpSpPr>
            <a:grpSpLocks noChangeAspect="1"/>
          </p:cNvGrpSpPr>
          <p:nvPr/>
        </p:nvGrpSpPr>
        <p:grpSpPr>
          <a:xfrm>
            <a:off x="687600" y="280800"/>
            <a:ext cx="1065007" cy="1065600"/>
            <a:chOff x="179294" y="215152"/>
            <a:chExt cx="2662518" cy="2402542"/>
          </a:xfrm>
          <a:solidFill>
            <a:srgbClr val="0070C0"/>
          </a:solidFill>
          <a:effectLst>
            <a:glow rad="255933">
              <a:srgbClr val="0070C0">
                <a:alpha val="70000"/>
              </a:srgbClr>
            </a:glow>
          </a:effectLst>
        </p:grpSpPr>
        <p:sp>
          <p:nvSpPr>
            <p:cNvPr id="15" name="Half kader 14">
              <a:extLst>
                <a:ext uri="{FF2B5EF4-FFF2-40B4-BE49-F238E27FC236}">
                  <a16:creationId xmlns:a16="http://schemas.microsoft.com/office/drawing/2014/main" id="{9CF1F7DB-4A0F-18E7-0650-BC8E5CCD21B7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6" name="Half kader 15">
              <a:extLst>
                <a:ext uri="{FF2B5EF4-FFF2-40B4-BE49-F238E27FC236}">
                  <a16:creationId xmlns:a16="http://schemas.microsoft.com/office/drawing/2014/main" id="{995CD5AD-0061-BF39-8717-FB45603DEC5E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</p:grpSp>
      <p:pic>
        <p:nvPicPr>
          <p:cNvPr id="5" name="Afbeelding 4" descr="Afbeelding met schaduw, zwart-wit, raam, raamverduistering&#10;&#10;Automatisch gegenereerde beschrijving">
            <a:extLst>
              <a:ext uri="{FF2B5EF4-FFF2-40B4-BE49-F238E27FC236}">
                <a16:creationId xmlns:a16="http://schemas.microsoft.com/office/drawing/2014/main" id="{D08C90FD-2959-F8ED-D6B1-9767AFDB2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5849" y="2142066"/>
            <a:ext cx="3875301" cy="258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9079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B70444-63E8-7CEA-461F-518D88DFF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inhoud 17">
            <a:extLst>
              <a:ext uri="{FF2B5EF4-FFF2-40B4-BE49-F238E27FC236}">
                <a16:creationId xmlns:a16="http://schemas.microsoft.com/office/drawing/2014/main" id="{04171334-49A0-A02E-9895-765F5BF9A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nl-BE" sz="2800" dirty="0"/>
              <a:t>Up to date software</a:t>
            </a:r>
          </a:p>
          <a:p>
            <a:r>
              <a:rPr lang="nl-BE" sz="2800" dirty="0"/>
              <a:t>Up to date antivirus software</a:t>
            </a:r>
          </a:p>
          <a:p>
            <a:r>
              <a:rPr lang="nl-BE" sz="2800" dirty="0"/>
              <a:t>Strong passwords</a:t>
            </a:r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743CDF38-3B9A-D322-9167-0D905C49C58D}"/>
              </a:ext>
            </a:extLst>
          </p:cNvPr>
          <p:cNvGrpSpPr>
            <a:grpSpLocks noChangeAspect="1"/>
          </p:cNvGrpSpPr>
          <p:nvPr/>
        </p:nvGrpSpPr>
        <p:grpSpPr>
          <a:xfrm>
            <a:off x="687600" y="280800"/>
            <a:ext cx="1065600" cy="1065600"/>
            <a:chOff x="179294" y="215152"/>
            <a:chExt cx="2662518" cy="2402542"/>
          </a:xfrm>
          <a:blipFill>
            <a:blip r:embed="rId2"/>
            <a:stretch>
              <a:fillRect/>
            </a:stretch>
          </a:blipFill>
          <a:effectLst>
            <a:glow>
              <a:srgbClr val="0070C0"/>
            </a:glow>
          </a:effectLst>
        </p:grpSpPr>
        <p:sp>
          <p:nvSpPr>
            <p:cNvPr id="10" name="Half kader 9">
              <a:extLst>
                <a:ext uri="{FF2B5EF4-FFF2-40B4-BE49-F238E27FC236}">
                  <a16:creationId xmlns:a16="http://schemas.microsoft.com/office/drawing/2014/main" id="{8C238683-87D7-B273-A005-D52F0F1DF89A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  <p:sp>
          <p:nvSpPr>
            <p:cNvPr id="12" name="Half kader 11">
              <a:extLst>
                <a:ext uri="{FF2B5EF4-FFF2-40B4-BE49-F238E27FC236}">
                  <a16:creationId xmlns:a16="http://schemas.microsoft.com/office/drawing/2014/main" id="{3B5F5958-7215-1F38-04B9-4616827F9C7D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itel 2">
            <a:extLst>
              <a:ext uri="{FF2B5EF4-FFF2-40B4-BE49-F238E27FC236}">
                <a16:creationId xmlns:a16="http://schemas.microsoft.com/office/drawing/2014/main" id="{39B440D4-2240-4DC9-7CCE-819035F3B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How to minimize the risk of cyberattacks?</a:t>
            </a:r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24507520-7EF2-256B-85E5-676BD8BA907E}"/>
              </a:ext>
            </a:extLst>
          </p:cNvPr>
          <p:cNvGrpSpPr>
            <a:grpSpLocks noChangeAspect="1"/>
          </p:cNvGrpSpPr>
          <p:nvPr/>
        </p:nvGrpSpPr>
        <p:grpSpPr>
          <a:xfrm>
            <a:off x="10216800" y="5511600"/>
            <a:ext cx="1065007" cy="1065600"/>
            <a:chOff x="179294" y="215152"/>
            <a:chExt cx="2662518" cy="2402542"/>
          </a:xfrm>
          <a:solidFill>
            <a:srgbClr val="0070C0"/>
          </a:solidFill>
          <a:effectLst>
            <a:glow rad="255933">
              <a:srgbClr val="0070C0">
                <a:alpha val="70000"/>
              </a:srgbClr>
            </a:glow>
          </a:effectLst>
        </p:grpSpPr>
        <p:sp>
          <p:nvSpPr>
            <p:cNvPr id="15" name="Half kader 14">
              <a:extLst>
                <a:ext uri="{FF2B5EF4-FFF2-40B4-BE49-F238E27FC236}">
                  <a16:creationId xmlns:a16="http://schemas.microsoft.com/office/drawing/2014/main" id="{5DD086D9-9581-E438-00A1-28A351B57134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6" name="Half kader 15">
              <a:extLst>
                <a:ext uri="{FF2B5EF4-FFF2-40B4-BE49-F238E27FC236}">
                  <a16:creationId xmlns:a16="http://schemas.microsoft.com/office/drawing/2014/main" id="{DEF646FE-367E-7F00-51EE-92946CE311E1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</p:grpSp>
      <p:pic>
        <p:nvPicPr>
          <p:cNvPr id="2" name="Afbeelding 1">
            <a:extLst>
              <a:ext uri="{FF2B5EF4-FFF2-40B4-BE49-F238E27FC236}">
                <a16:creationId xmlns:a16="http://schemas.microsoft.com/office/drawing/2014/main" id="{FDB808BD-C744-EF1E-5B78-67E55DCFE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521" y="2946842"/>
            <a:ext cx="5205678" cy="203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8140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A3045-3125-0792-0C95-86DA066E4D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inhoud 17">
            <a:extLst>
              <a:ext uri="{FF2B5EF4-FFF2-40B4-BE49-F238E27FC236}">
                <a16:creationId xmlns:a16="http://schemas.microsoft.com/office/drawing/2014/main" id="{9B5B0FB1-9603-441D-A2E5-B9A90D5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nl-BE" sz="2800" dirty="0"/>
              <a:t>Cybersecurity -&gt; Protection of data</a:t>
            </a:r>
          </a:p>
          <a:p>
            <a:r>
              <a:rPr lang="nl-BE" sz="2800" dirty="0"/>
              <a:t>Minimize risk of attacks</a:t>
            </a:r>
          </a:p>
          <a:p>
            <a:pPr lvl="1"/>
            <a:r>
              <a:rPr lang="nl-BE" sz="2600" dirty="0"/>
              <a:t>Up to date software</a:t>
            </a:r>
          </a:p>
          <a:p>
            <a:pPr lvl="1"/>
            <a:r>
              <a:rPr lang="nl-BE" sz="2600" dirty="0"/>
              <a:t>Up to date antivirus software</a:t>
            </a:r>
          </a:p>
          <a:p>
            <a:pPr lvl="1"/>
            <a:r>
              <a:rPr lang="nl-BE" sz="2600" dirty="0"/>
              <a:t>Strong passwords</a:t>
            </a:r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E09E1618-BDD7-CC53-FDA7-48FCF590BFC7}"/>
              </a:ext>
            </a:extLst>
          </p:cNvPr>
          <p:cNvGrpSpPr>
            <a:grpSpLocks noChangeAspect="1"/>
          </p:cNvGrpSpPr>
          <p:nvPr/>
        </p:nvGrpSpPr>
        <p:grpSpPr>
          <a:xfrm>
            <a:off x="10216800" y="5511600"/>
            <a:ext cx="1065600" cy="1065600"/>
            <a:chOff x="179294" y="215152"/>
            <a:chExt cx="2662518" cy="2402542"/>
          </a:xfrm>
          <a:blipFill>
            <a:blip r:embed="rId2"/>
            <a:stretch>
              <a:fillRect/>
            </a:stretch>
          </a:blipFill>
          <a:effectLst>
            <a:glow>
              <a:srgbClr val="0070C0"/>
            </a:glow>
          </a:effectLst>
        </p:grpSpPr>
        <p:sp>
          <p:nvSpPr>
            <p:cNvPr id="10" name="Half kader 9">
              <a:extLst>
                <a:ext uri="{FF2B5EF4-FFF2-40B4-BE49-F238E27FC236}">
                  <a16:creationId xmlns:a16="http://schemas.microsoft.com/office/drawing/2014/main" id="{969BBDFD-3C96-5122-E336-AE842AE22C02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  <p:sp>
          <p:nvSpPr>
            <p:cNvPr id="12" name="Half kader 11">
              <a:extLst>
                <a:ext uri="{FF2B5EF4-FFF2-40B4-BE49-F238E27FC236}">
                  <a16:creationId xmlns:a16="http://schemas.microsoft.com/office/drawing/2014/main" id="{E3F77CA4-2FA7-6835-AF4A-3F3787DCBB45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itel 2">
            <a:extLst>
              <a:ext uri="{FF2B5EF4-FFF2-40B4-BE49-F238E27FC236}">
                <a16:creationId xmlns:a16="http://schemas.microsoft.com/office/drawing/2014/main" id="{F864154B-F938-0D82-2371-8F9C78C9F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Summary</a:t>
            </a:r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424E9A5E-578F-6ACA-3945-85A006774DA1}"/>
              </a:ext>
            </a:extLst>
          </p:cNvPr>
          <p:cNvGrpSpPr>
            <a:grpSpLocks noChangeAspect="1"/>
          </p:cNvGrpSpPr>
          <p:nvPr/>
        </p:nvGrpSpPr>
        <p:grpSpPr>
          <a:xfrm>
            <a:off x="687600" y="280800"/>
            <a:ext cx="1065007" cy="1065600"/>
            <a:chOff x="179294" y="215152"/>
            <a:chExt cx="2662518" cy="2402542"/>
          </a:xfrm>
          <a:solidFill>
            <a:srgbClr val="0070C0"/>
          </a:solidFill>
          <a:effectLst>
            <a:glow rad="255933">
              <a:srgbClr val="0070C0">
                <a:alpha val="70000"/>
              </a:srgbClr>
            </a:glow>
          </a:effectLst>
        </p:grpSpPr>
        <p:sp>
          <p:nvSpPr>
            <p:cNvPr id="15" name="Half kader 14">
              <a:extLst>
                <a:ext uri="{FF2B5EF4-FFF2-40B4-BE49-F238E27FC236}">
                  <a16:creationId xmlns:a16="http://schemas.microsoft.com/office/drawing/2014/main" id="{B107C168-F4F8-19EC-679E-1CF46B8D53FA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6" name="Half kader 15">
              <a:extLst>
                <a:ext uri="{FF2B5EF4-FFF2-40B4-BE49-F238E27FC236}">
                  <a16:creationId xmlns:a16="http://schemas.microsoft.com/office/drawing/2014/main" id="{28857086-D331-BAAA-CE2C-23B64DB88A6D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71546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C4772-8AA2-0A81-E46C-DB6CCA3C4C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inhoud 17">
            <a:extLst>
              <a:ext uri="{FF2B5EF4-FFF2-40B4-BE49-F238E27FC236}">
                <a16:creationId xmlns:a16="http://schemas.microsoft.com/office/drawing/2014/main" id="{2AD79897-264C-F8DF-18FC-CF07DE9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nl-BE" sz="2800" dirty="0"/>
              <a:t>Now I will answer some questions</a:t>
            </a:r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DD8B5BE-8952-842E-9B38-C95F2118B81E}"/>
              </a:ext>
            </a:extLst>
          </p:cNvPr>
          <p:cNvGrpSpPr>
            <a:grpSpLocks noChangeAspect="1"/>
          </p:cNvGrpSpPr>
          <p:nvPr/>
        </p:nvGrpSpPr>
        <p:grpSpPr>
          <a:xfrm>
            <a:off x="687600" y="280800"/>
            <a:ext cx="1065600" cy="1065600"/>
            <a:chOff x="179294" y="215152"/>
            <a:chExt cx="2662518" cy="2402542"/>
          </a:xfrm>
          <a:blipFill>
            <a:blip r:embed="rId2"/>
            <a:stretch>
              <a:fillRect/>
            </a:stretch>
          </a:blipFill>
          <a:effectLst>
            <a:glow>
              <a:srgbClr val="0070C0"/>
            </a:glow>
          </a:effectLst>
        </p:grpSpPr>
        <p:sp>
          <p:nvSpPr>
            <p:cNvPr id="10" name="Half kader 9">
              <a:extLst>
                <a:ext uri="{FF2B5EF4-FFF2-40B4-BE49-F238E27FC236}">
                  <a16:creationId xmlns:a16="http://schemas.microsoft.com/office/drawing/2014/main" id="{784EACEE-4876-8A5C-2AF6-AF00D2702411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  <p:sp>
          <p:nvSpPr>
            <p:cNvPr id="12" name="Half kader 11">
              <a:extLst>
                <a:ext uri="{FF2B5EF4-FFF2-40B4-BE49-F238E27FC236}">
                  <a16:creationId xmlns:a16="http://schemas.microsoft.com/office/drawing/2014/main" id="{C06B4AB3-84BA-A1A7-6C42-AB56405C0A07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itel 2">
            <a:extLst>
              <a:ext uri="{FF2B5EF4-FFF2-40B4-BE49-F238E27FC236}">
                <a16:creationId xmlns:a16="http://schemas.microsoft.com/office/drawing/2014/main" id="{D3FB1707-A411-52C5-BF6F-6F8AF2054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Q&amp;A</a:t>
            </a:r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933CA8EA-390D-B721-EBEC-8237426EEEED}"/>
              </a:ext>
            </a:extLst>
          </p:cNvPr>
          <p:cNvGrpSpPr>
            <a:grpSpLocks noChangeAspect="1"/>
          </p:cNvGrpSpPr>
          <p:nvPr/>
        </p:nvGrpSpPr>
        <p:grpSpPr>
          <a:xfrm>
            <a:off x="10216800" y="5511600"/>
            <a:ext cx="1065007" cy="1065600"/>
            <a:chOff x="179294" y="215152"/>
            <a:chExt cx="2662518" cy="2402542"/>
          </a:xfrm>
          <a:solidFill>
            <a:srgbClr val="0070C0"/>
          </a:solidFill>
          <a:effectLst>
            <a:glow rad="255933">
              <a:srgbClr val="0070C0">
                <a:alpha val="70000"/>
              </a:srgbClr>
            </a:glow>
          </a:effectLst>
        </p:grpSpPr>
        <p:sp>
          <p:nvSpPr>
            <p:cNvPr id="15" name="Half kader 14">
              <a:extLst>
                <a:ext uri="{FF2B5EF4-FFF2-40B4-BE49-F238E27FC236}">
                  <a16:creationId xmlns:a16="http://schemas.microsoft.com/office/drawing/2014/main" id="{695C61F8-5A1D-B1A0-786E-B99EDB6E5FFC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6" name="Half kader 15">
              <a:extLst>
                <a:ext uri="{FF2B5EF4-FFF2-40B4-BE49-F238E27FC236}">
                  <a16:creationId xmlns:a16="http://schemas.microsoft.com/office/drawing/2014/main" id="{5E677507-116C-5EAA-48A2-FD4CF1480DCD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15818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F7E11-8AB7-BB9A-D632-B1FBE8819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inhoud 17">
            <a:extLst>
              <a:ext uri="{FF2B5EF4-FFF2-40B4-BE49-F238E27FC236}">
                <a16:creationId xmlns:a16="http://schemas.microsoft.com/office/drawing/2014/main" id="{7AF126B9-FAA0-262B-67D4-48B930992B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nl-BE" sz="1600" dirty="0"/>
              <a:t>Satter, R. (2023, 6 januari). Twitter hacked, 200 million user email addresses leaked, researcher says. Reuters. https://www.reuters.com/technology/twitter-hacked-200-million-user-email-addresses-leaked-researcher-says-2023-01-05/</a:t>
            </a:r>
            <a:endParaRPr lang="nl-BE" sz="2800" dirty="0"/>
          </a:p>
          <a:p>
            <a:r>
              <a:rPr lang="nl-BE" sz="1600" dirty="0"/>
              <a:t>Images: Unsplash</a:t>
            </a:r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D298A3B-0700-C71E-A386-BE695616DF7F}"/>
              </a:ext>
            </a:extLst>
          </p:cNvPr>
          <p:cNvGrpSpPr>
            <a:grpSpLocks noChangeAspect="1"/>
          </p:cNvGrpSpPr>
          <p:nvPr/>
        </p:nvGrpSpPr>
        <p:grpSpPr>
          <a:xfrm>
            <a:off x="687600" y="280800"/>
            <a:ext cx="1065600" cy="1065600"/>
            <a:chOff x="179294" y="215152"/>
            <a:chExt cx="2662518" cy="2402542"/>
          </a:xfrm>
          <a:blipFill>
            <a:blip r:embed="rId2"/>
            <a:stretch>
              <a:fillRect/>
            </a:stretch>
          </a:blipFill>
          <a:effectLst>
            <a:glow>
              <a:srgbClr val="0070C0"/>
            </a:glow>
          </a:effectLst>
        </p:grpSpPr>
        <p:sp>
          <p:nvSpPr>
            <p:cNvPr id="10" name="Half kader 9">
              <a:extLst>
                <a:ext uri="{FF2B5EF4-FFF2-40B4-BE49-F238E27FC236}">
                  <a16:creationId xmlns:a16="http://schemas.microsoft.com/office/drawing/2014/main" id="{B9909561-79FF-7785-21FC-6C6DC36B2516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  <p:sp>
          <p:nvSpPr>
            <p:cNvPr id="12" name="Half kader 11">
              <a:extLst>
                <a:ext uri="{FF2B5EF4-FFF2-40B4-BE49-F238E27FC236}">
                  <a16:creationId xmlns:a16="http://schemas.microsoft.com/office/drawing/2014/main" id="{771D2708-082C-5C04-5CB7-DA024DFE7ED7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itel 2">
            <a:extLst>
              <a:ext uri="{FF2B5EF4-FFF2-40B4-BE49-F238E27FC236}">
                <a16:creationId xmlns:a16="http://schemas.microsoft.com/office/drawing/2014/main" id="{F6B952FE-BCAF-A788-0FF7-BDD5D6C44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Sources</a:t>
            </a:r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B5A06AF1-6716-0F32-4592-C9B1568275BA}"/>
              </a:ext>
            </a:extLst>
          </p:cNvPr>
          <p:cNvGrpSpPr>
            <a:grpSpLocks noChangeAspect="1"/>
          </p:cNvGrpSpPr>
          <p:nvPr/>
        </p:nvGrpSpPr>
        <p:grpSpPr>
          <a:xfrm>
            <a:off x="10216800" y="5511600"/>
            <a:ext cx="1065007" cy="1065600"/>
            <a:chOff x="179294" y="215152"/>
            <a:chExt cx="2662518" cy="2402542"/>
          </a:xfrm>
          <a:solidFill>
            <a:srgbClr val="0070C0"/>
          </a:solidFill>
          <a:effectLst>
            <a:glow rad="255933">
              <a:srgbClr val="0070C0">
                <a:alpha val="70000"/>
              </a:srgbClr>
            </a:glow>
          </a:effectLst>
        </p:grpSpPr>
        <p:sp>
          <p:nvSpPr>
            <p:cNvPr id="15" name="Half kader 14">
              <a:extLst>
                <a:ext uri="{FF2B5EF4-FFF2-40B4-BE49-F238E27FC236}">
                  <a16:creationId xmlns:a16="http://schemas.microsoft.com/office/drawing/2014/main" id="{84F08A1B-C938-6C74-B7A7-6448E0FC7DF1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6" name="Half kader 15">
              <a:extLst>
                <a:ext uri="{FF2B5EF4-FFF2-40B4-BE49-F238E27FC236}">
                  <a16:creationId xmlns:a16="http://schemas.microsoft.com/office/drawing/2014/main" id="{D910F7AC-4A7C-44DA-D002-88580A6A9E5F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56738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752191-55D6-9EF8-998E-1384890DE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DFD08F-000A-2247-9E23-10BC68E5AB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3424" y="367552"/>
            <a:ext cx="7197726" cy="2421464"/>
          </a:xfrm>
        </p:spPr>
        <p:txBody>
          <a:bodyPr anchor="ctr"/>
          <a:lstStyle/>
          <a:p>
            <a:r>
              <a:rPr lang="nl-BE" dirty="0">
                <a:latin typeface="+mn-lt"/>
              </a:rPr>
              <a:t>The end of my presentation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4D266A-3675-80CC-CD03-CB40EB066F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6870" y="4582956"/>
            <a:ext cx="7197726" cy="1405467"/>
          </a:xfrm>
        </p:spPr>
        <p:txBody>
          <a:bodyPr anchor="ctr">
            <a:normAutofit/>
          </a:bodyPr>
          <a:lstStyle/>
          <a:p>
            <a:pPr algn="l"/>
            <a:r>
              <a:rPr lang="nl-BE" sz="4800" dirty="0">
                <a:latin typeface="+mj-lt"/>
              </a:rPr>
              <a:t>Alexander Bal</a:t>
            </a:r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03CE5292-8346-2505-ACE8-63D392A32ACF}"/>
              </a:ext>
            </a:extLst>
          </p:cNvPr>
          <p:cNvGrpSpPr/>
          <p:nvPr/>
        </p:nvGrpSpPr>
        <p:grpSpPr>
          <a:xfrm>
            <a:off x="8618632" y="4087906"/>
            <a:ext cx="2662518" cy="2402542"/>
            <a:chOff x="179294" y="215152"/>
            <a:chExt cx="2662518" cy="2402542"/>
          </a:xfrm>
          <a:blipFill>
            <a:blip r:embed="rId2"/>
            <a:stretch>
              <a:fillRect/>
            </a:stretch>
          </a:blipFill>
          <a:effectLst>
            <a:glow>
              <a:srgbClr val="0070C0"/>
            </a:glow>
          </a:effectLst>
        </p:grpSpPr>
        <p:sp>
          <p:nvSpPr>
            <p:cNvPr id="10" name="Half kader 9">
              <a:extLst>
                <a:ext uri="{FF2B5EF4-FFF2-40B4-BE49-F238E27FC236}">
                  <a16:creationId xmlns:a16="http://schemas.microsoft.com/office/drawing/2014/main" id="{1B5FDAEE-5935-5390-046C-3497F9B5F4BD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2" name="Half kader 11">
              <a:extLst>
                <a:ext uri="{FF2B5EF4-FFF2-40B4-BE49-F238E27FC236}">
                  <a16:creationId xmlns:a16="http://schemas.microsoft.com/office/drawing/2014/main" id="{81B0F47F-54E6-546F-3771-497C1386F9F5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>
                  <a:alpha val="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235AE78-CD8D-F192-0D16-C2B8FD44FFD0}"/>
              </a:ext>
            </a:extLst>
          </p:cNvPr>
          <p:cNvGrpSpPr/>
          <p:nvPr/>
        </p:nvGrpSpPr>
        <p:grpSpPr>
          <a:xfrm>
            <a:off x="286870" y="367552"/>
            <a:ext cx="2662518" cy="2402542"/>
            <a:chOff x="179294" y="215152"/>
            <a:chExt cx="2662518" cy="2402542"/>
          </a:xfrm>
          <a:solidFill>
            <a:srgbClr val="0070C0"/>
          </a:solidFill>
          <a:effectLst>
            <a:glow rad="255933">
              <a:srgbClr val="0070C0">
                <a:alpha val="70000"/>
              </a:srgbClr>
            </a:glow>
          </a:effectLst>
        </p:grpSpPr>
        <p:sp>
          <p:nvSpPr>
            <p:cNvPr id="15" name="Half kader 14">
              <a:extLst>
                <a:ext uri="{FF2B5EF4-FFF2-40B4-BE49-F238E27FC236}">
                  <a16:creationId xmlns:a16="http://schemas.microsoft.com/office/drawing/2014/main" id="{05776DB2-783A-2D80-1D7F-3D83462D6C4C}"/>
                </a:ext>
              </a:extLst>
            </p:cNvPr>
            <p:cNvSpPr/>
            <p:nvPr/>
          </p:nvSpPr>
          <p:spPr>
            <a:xfrm>
              <a:off x="179294" y="215153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6" name="Half kader 15">
              <a:extLst>
                <a:ext uri="{FF2B5EF4-FFF2-40B4-BE49-F238E27FC236}">
                  <a16:creationId xmlns:a16="http://schemas.microsoft.com/office/drawing/2014/main" id="{20BA6670-67C5-9B84-34FE-1ADCC1A8A9CC}"/>
                </a:ext>
              </a:extLst>
            </p:cNvPr>
            <p:cNvSpPr/>
            <p:nvPr/>
          </p:nvSpPr>
          <p:spPr>
            <a:xfrm rot="10800000">
              <a:off x="618565" y="215152"/>
              <a:ext cx="2223247" cy="2402541"/>
            </a:xfrm>
            <a:prstGeom prst="halfFram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80431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mels">
  <a:themeElements>
    <a:clrScheme name="Hemels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Hemel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mels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{4C9EA058-0C76-0E47-AD60-5C4C62C6CA83}tf10001058</Template>
  <TotalTime>82</TotalTime>
  <Words>154</Words>
  <Application>Microsoft Macintosh PowerPoint</Application>
  <PresentationFormat>Breedbeeld</PresentationFormat>
  <Paragraphs>34</Paragraphs>
  <Slides>9</Slides>
  <Notes>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Hemels</vt:lpstr>
      <vt:lpstr>Need for increased cybersecurity today</vt:lpstr>
      <vt:lpstr>Table of contents</vt:lpstr>
      <vt:lpstr>PowerPoint-presentatie</vt:lpstr>
      <vt:lpstr>Why do we need cybersecurity?</vt:lpstr>
      <vt:lpstr>How to minimize the risk of cyberattacks?</vt:lpstr>
      <vt:lpstr>Summary</vt:lpstr>
      <vt:lpstr>Q&amp;A</vt:lpstr>
      <vt:lpstr>Sources</vt:lpstr>
      <vt:lpstr>The end of my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Need for increased cybersecurity today</dc:title>
  <dc:creator>Alexander Bal</dc:creator>
  <cp:lastModifiedBy>Alexander Bal</cp:lastModifiedBy>
  <cp:revision>5</cp:revision>
  <dcterms:created xsi:type="dcterms:W3CDTF">2024-01-24T10:36:46Z</dcterms:created>
  <dcterms:modified xsi:type="dcterms:W3CDTF">2024-01-25T14:30:48Z</dcterms:modified>
</cp:coreProperties>
</file>

<file path=docProps/thumbnail.jpeg>
</file>